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0">
          <p15:clr>
            <a:srgbClr val="A4A3A4"/>
          </p15:clr>
        </p15:guide>
        <p15:guide id="2" pos="287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039B"/>
    <a:srgbClr val="3F88C8"/>
    <a:srgbClr val="78C211"/>
    <a:srgbClr val="DDA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8" autoAdjust="0"/>
    <p:restoredTop sz="93640" autoAdjust="0"/>
  </p:normalViewPr>
  <p:slideViewPr>
    <p:cSldViewPr snapToGrid="0" snapToObjects="1" showGuides="1">
      <p:cViewPr varScale="1">
        <p:scale>
          <a:sx n="90" d="100"/>
          <a:sy n="90" d="100"/>
        </p:scale>
        <p:origin x="390" y="90"/>
      </p:cViewPr>
      <p:guideLst>
        <p:guide orient="horz" pos="2610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A3084-2E08-AA43-ABD7-FEF407BB9EDE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B4F49-582F-C64F-A6E2-1609EB3DF5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3884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BA70C-2DB8-394D-B8AE-8DAF1DF234F0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691CB-94E2-0445-BEC7-4F528987A7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2074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91CB-94E2-0445-BEC7-4F528987A73F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59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dirty="0" smtClean="0"/>
              <a:t>Unterbereich Umrahmen:</a:t>
            </a:r>
          </a:p>
          <a:p>
            <a:pPr>
              <a:defRPr/>
            </a:pPr>
            <a:r>
              <a:rPr lang="de-DE" sz="1200" dirty="0" smtClean="0"/>
              <a:t>Mac: Format &gt; Bild &gt; Linie &gt; Farbe auswählen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91CB-94E2-0445-BEC7-4F528987A73F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59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84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22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8691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8624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1424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847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602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734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411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19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245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890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73069" y="1481667"/>
            <a:ext cx="3960000" cy="5078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CH" sz="1000" b="1" cap="all" dirty="0" smtClean="0">
                <a:solidFill>
                  <a:srgbClr val="C00000"/>
                </a:solidFill>
                <a:latin typeface="Arial"/>
                <a:cs typeface="Arial"/>
              </a:rPr>
              <a:t>Etape 1: identifier </a:t>
            </a:r>
            <a:r>
              <a:rPr lang="fr-CH" sz="1000" b="1" cap="all" smtClean="0">
                <a:solidFill>
                  <a:srgbClr val="C00000"/>
                </a:solidFill>
                <a:latin typeface="Arial"/>
                <a:cs typeface="Arial"/>
              </a:rPr>
              <a:t>les thèmes</a:t>
            </a:r>
            <a:r>
              <a:rPr lang="fr-CH" sz="1000" b="1" dirty="0" smtClean="0">
                <a:latin typeface="Arial"/>
                <a:cs typeface="Arial"/>
              </a:rPr>
              <a:t>		</a:t>
            </a:r>
            <a:br>
              <a:rPr lang="fr-CH" sz="1000" b="1" dirty="0" smtClean="0">
                <a:latin typeface="Arial"/>
                <a:cs typeface="Arial"/>
              </a:rPr>
            </a:br>
            <a:r>
              <a:rPr lang="fr-CH" sz="1000" dirty="0" smtClean="0">
                <a:latin typeface="Arial"/>
                <a:cs typeface="Arial"/>
              </a:rPr>
              <a:t>(Décrire les champs thématiques concernés)</a:t>
            </a:r>
          </a:p>
          <a:p>
            <a:r>
              <a:rPr lang="fr-CH" sz="1000" b="1" dirty="0" smtClean="0">
                <a:latin typeface="Arial"/>
                <a:cs typeface="Arial"/>
              </a:rPr>
              <a:t>Analyse de situation: à quoi faut-il travailler avec conscience et conséquence?</a:t>
            </a:r>
          </a:p>
          <a:p>
            <a:endParaRPr lang="fr-CH" sz="1000" b="1" dirty="0" smtClean="0"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pPr>
              <a:defRPr/>
            </a:pPr>
            <a:r>
              <a:rPr lang="fr-CH" sz="1000" b="1" cap="all" dirty="0" smtClean="0">
                <a:solidFill>
                  <a:srgbClr val="C00000"/>
                </a:solidFill>
                <a:latin typeface="Arial"/>
                <a:cs typeface="Arial"/>
              </a:rPr>
              <a:t>Etape 2: relier les thèmes aux catégories</a:t>
            </a:r>
            <a:r>
              <a:rPr lang="fr-CH" sz="1000" b="1" dirty="0" smtClean="0">
                <a:solidFill>
                  <a:srgbClr val="C00000"/>
                </a:solidFill>
                <a:latin typeface="Arial"/>
                <a:cs typeface="Arial"/>
              </a:rPr>
              <a:t/>
            </a:r>
            <a:br>
              <a:rPr lang="fr-CH" sz="1000" b="1" dirty="0" smtClean="0">
                <a:solidFill>
                  <a:srgbClr val="C00000"/>
                </a:solidFill>
                <a:latin typeface="Arial"/>
                <a:cs typeface="Arial"/>
              </a:rPr>
            </a:br>
            <a:r>
              <a:rPr lang="fr-CH" sz="1000" dirty="0" smtClean="0">
                <a:latin typeface="Arial"/>
                <a:cs typeface="Arial"/>
              </a:rPr>
              <a:t>(Relier les catégories choisies au thème avec la ligne de couleur correspondante)</a:t>
            </a:r>
          </a:p>
          <a:p>
            <a:r>
              <a:rPr lang="fr-CH" sz="1000" b="1" dirty="0" smtClean="0">
                <a:latin typeface="Arial"/>
                <a:cs typeface="Arial"/>
              </a:rPr>
              <a:t>Quelles catégories sont principalement en lien avec le thème/les thèmes?</a:t>
            </a:r>
          </a:p>
          <a:p>
            <a:endParaRPr lang="fr-CH" sz="1000" b="1" dirty="0" smtClean="0">
              <a:latin typeface="Arial"/>
              <a:cs typeface="Arial"/>
            </a:endParaRPr>
          </a:p>
          <a:p>
            <a:endParaRPr lang="fr-CH" sz="1000" i="1" dirty="0" smtClean="0">
              <a:latin typeface="Arial"/>
              <a:cs typeface="Arial"/>
            </a:endParaRPr>
          </a:p>
          <a:p>
            <a:r>
              <a:rPr lang="fr-CH" sz="1000" b="1" cap="all" dirty="0" smtClean="0">
                <a:solidFill>
                  <a:srgbClr val="C00000"/>
                </a:solidFill>
                <a:latin typeface="Arial"/>
                <a:cs typeface="Arial"/>
              </a:rPr>
              <a:t>Etape 3: définir le cadre de discussion, définir les marqueurs d’intervention</a:t>
            </a:r>
          </a:p>
          <a:p>
            <a:r>
              <a:rPr lang="fr-CH" sz="1000" b="1" dirty="0" smtClean="0">
                <a:latin typeface="Arial"/>
                <a:cs typeface="Arial"/>
              </a:rPr>
              <a:t>Où mettre l’accent? Quelles catégories promettent le plus gros impact, le meilleur effet?</a:t>
            </a:r>
          </a:p>
          <a:p>
            <a:endParaRPr lang="fr-CH" sz="1000" b="1" dirty="0" smtClean="0">
              <a:latin typeface="Arial"/>
              <a:cs typeface="Arial"/>
            </a:endParaRPr>
          </a:p>
          <a:p>
            <a:endParaRPr lang="fr-CH" sz="1000" b="1" dirty="0" smtClean="0">
              <a:latin typeface="Arial"/>
              <a:cs typeface="Arial"/>
            </a:endParaRPr>
          </a:p>
          <a:p>
            <a:r>
              <a:rPr lang="fr-CH" sz="1000" b="1" cap="all" dirty="0" smtClean="0">
                <a:solidFill>
                  <a:srgbClr val="C00000"/>
                </a:solidFill>
                <a:latin typeface="Arial"/>
                <a:cs typeface="Arial"/>
              </a:rPr>
              <a:t>Etape 4: planifier les mesures et les mettre en œuvre </a:t>
            </a:r>
          </a:p>
          <a:p>
            <a:r>
              <a:rPr lang="fr-CH" sz="1000" b="1" dirty="0" smtClean="0">
                <a:latin typeface="Arial"/>
                <a:cs typeface="Arial"/>
              </a:rPr>
              <a:t>Quelles mesures concrètes choisir et mettre en œuvre? Qui est responsable de quoi, avec quel objectif et pour quel effet attendu?</a:t>
            </a:r>
          </a:p>
          <a:p>
            <a:endParaRPr lang="fr-CH" sz="1000" i="1" dirty="0" smtClean="0">
              <a:latin typeface="Arial"/>
              <a:cs typeface="Arial"/>
            </a:endParaRPr>
          </a:p>
          <a:p>
            <a:r>
              <a:rPr lang="fr-CH" sz="1000" b="1" dirty="0" smtClean="0">
                <a:latin typeface="Arial"/>
                <a:cs typeface="Arial"/>
              </a:rPr>
              <a:t>Mesure 1	</a:t>
            </a:r>
          </a:p>
          <a:p>
            <a:r>
              <a:rPr lang="fr-CH" sz="1000" dirty="0" smtClean="0">
                <a:latin typeface="Arial"/>
                <a:cs typeface="Arial"/>
              </a:rPr>
              <a:t>But attendu/effet attendu/collaborateurs responsables</a:t>
            </a:r>
          </a:p>
          <a:p>
            <a:endParaRPr lang="fr-CH" sz="1000" dirty="0" smtClean="0">
              <a:latin typeface="Arial"/>
              <a:cs typeface="Arial"/>
            </a:endParaRPr>
          </a:p>
          <a:p>
            <a:r>
              <a:rPr lang="fr-CH" sz="1000" b="1" dirty="0" smtClean="0">
                <a:latin typeface="Arial"/>
                <a:cs typeface="Arial"/>
              </a:rPr>
              <a:t>Mesure 2					</a:t>
            </a:r>
          </a:p>
          <a:p>
            <a:r>
              <a:rPr lang="fr-CH" sz="1000" dirty="0" smtClean="0">
                <a:latin typeface="Arial"/>
                <a:cs typeface="Arial"/>
              </a:rPr>
              <a:t>But attendu/effet attendu/collaborateurs responsables</a:t>
            </a:r>
          </a:p>
          <a:p>
            <a:endParaRPr lang="fr-CH" sz="1000" b="1" dirty="0" smtClean="0">
              <a:latin typeface="Arial"/>
              <a:cs typeface="Arial"/>
            </a:endParaRPr>
          </a:p>
          <a:p>
            <a:endParaRPr lang="fr-CH" sz="1000" b="1" dirty="0" smtClean="0">
              <a:latin typeface="Arial"/>
              <a:cs typeface="Arial"/>
            </a:endParaRPr>
          </a:p>
          <a:p>
            <a:endParaRPr lang="fr-CH" sz="1000" dirty="0">
              <a:latin typeface="Arial"/>
              <a:cs typeface="Arial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775195" y="1481667"/>
            <a:ext cx="3960000" cy="4308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CH" sz="1000" b="1" cap="all" dirty="0" smtClean="0">
                <a:solidFill>
                  <a:srgbClr val="C00000"/>
                </a:solidFill>
                <a:latin typeface="Arial"/>
                <a:cs typeface="Arial"/>
              </a:rPr>
              <a:t>Etape 5: évaluer les mesures</a:t>
            </a:r>
          </a:p>
          <a:p>
            <a:r>
              <a:rPr lang="fr-CH" sz="1000" b="1" dirty="0" smtClean="0">
                <a:latin typeface="Arial"/>
                <a:cs typeface="Arial"/>
              </a:rPr>
              <a:t>Quel effet la mesure a-t-elle produit? A quel point le but a-t-il été atteint?</a:t>
            </a:r>
          </a:p>
          <a:p>
            <a:endParaRPr lang="fr-CH" sz="1000" b="1" dirty="0" smtClean="0">
              <a:latin typeface="Arial"/>
              <a:cs typeface="Arial"/>
            </a:endParaRPr>
          </a:p>
          <a:p>
            <a:r>
              <a:rPr lang="fr-CH" sz="1000" b="1" dirty="0" smtClean="0">
                <a:latin typeface="Arial"/>
                <a:cs typeface="Arial"/>
              </a:rPr>
              <a:t>Quelles mesures ou éléments de mesures doivent être conservés? Que faut-il changer, compléter?</a:t>
            </a:r>
          </a:p>
          <a:p>
            <a:endParaRPr lang="fr-CH" sz="1000" i="1" dirty="0" smtClean="0">
              <a:latin typeface="Arial"/>
              <a:cs typeface="Arial"/>
            </a:endParaRPr>
          </a:p>
          <a:p>
            <a:r>
              <a:rPr lang="fr-CH" sz="1000" b="1" dirty="0" smtClean="0">
                <a:latin typeface="Arial"/>
                <a:cs typeface="Arial"/>
              </a:rPr>
              <a:t>Mesure 1 / Effet</a:t>
            </a:r>
          </a:p>
          <a:p>
            <a:endParaRPr lang="fr-CH" sz="1000" b="1" dirty="0" smtClean="0"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r>
              <a:rPr lang="fr-CH" sz="1000" b="1" dirty="0" smtClean="0">
                <a:latin typeface="Arial"/>
                <a:cs typeface="Arial"/>
              </a:rPr>
              <a:t>Mesure 2 / Effet</a:t>
            </a:r>
          </a:p>
          <a:p>
            <a:endParaRPr lang="fr-CH" sz="1000" dirty="0" smtClean="0"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r>
              <a:rPr lang="fr-CH" sz="1000" b="1" dirty="0" smtClean="0">
                <a:latin typeface="Arial"/>
                <a:cs typeface="Arial"/>
              </a:rPr>
              <a:t>Objectif atteint mesure 1</a:t>
            </a:r>
          </a:p>
          <a:p>
            <a:endParaRPr lang="fr-CH" sz="1000" dirty="0" smtClean="0"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r>
              <a:rPr lang="fr-CH" sz="1000" b="1" dirty="0" smtClean="0">
                <a:latin typeface="Arial"/>
                <a:cs typeface="Arial"/>
              </a:rPr>
              <a:t>Objectif atteint mesure 2</a:t>
            </a:r>
          </a:p>
          <a:p>
            <a:endParaRPr lang="fr-CH" sz="1000" dirty="0" smtClean="0"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r>
              <a:rPr lang="fr-CH" sz="1000" dirty="0" smtClean="0">
                <a:latin typeface="Arial"/>
                <a:cs typeface="Arial"/>
              </a:rPr>
              <a:t>Après l’évaluation, les 5 étapes peuvent être initiées à nouveau pour davantage de qualité de vie!</a:t>
            </a:r>
          </a:p>
          <a:p>
            <a:endParaRPr lang="fr-CH" sz="100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endParaRPr lang="fr-CH" sz="1000" dirty="0">
              <a:latin typeface="Arial"/>
              <a:cs typeface="Arial"/>
            </a:endParaRPr>
          </a:p>
        </p:txBody>
      </p:sp>
      <p:sp>
        <p:nvSpPr>
          <p:cNvPr id="8" name="Titel 2"/>
          <p:cNvSpPr txBox="1">
            <a:spLocks/>
          </p:cNvSpPr>
          <p:nvPr/>
        </p:nvSpPr>
        <p:spPr>
          <a:xfrm>
            <a:off x="373062" y="791104"/>
            <a:ext cx="6904038" cy="460375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CH" sz="2400" smtClean="0">
                <a:solidFill>
                  <a:srgbClr val="61AF20"/>
                </a:solidFill>
                <a:latin typeface="Arial"/>
                <a:ea typeface="ＭＳ Ｐゴシック" charset="0"/>
                <a:cs typeface="Arial"/>
              </a:rPr>
              <a:t>Application de la conception de la qualité de vie</a:t>
            </a:r>
            <a:endParaRPr lang="fr-CH" sz="2400">
              <a:solidFill>
                <a:srgbClr val="61AF20"/>
              </a:solidFill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3873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 Verbindung 9"/>
          <p:cNvCxnSpPr/>
          <p:nvPr/>
        </p:nvCxnSpPr>
        <p:spPr>
          <a:xfrm>
            <a:off x="3098800" y="2070943"/>
            <a:ext cx="1473200" cy="171820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>
            <a:stCxn id="28" idx="3"/>
          </p:cNvCxnSpPr>
          <p:nvPr/>
        </p:nvCxnSpPr>
        <p:spPr>
          <a:xfrm>
            <a:off x="1594370" y="3168052"/>
            <a:ext cx="2977630" cy="621096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>
            <a:off x="4547099" y="2185557"/>
            <a:ext cx="236567" cy="191536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>
            <a:stCxn id="14" idx="3"/>
          </p:cNvCxnSpPr>
          <p:nvPr/>
        </p:nvCxnSpPr>
        <p:spPr>
          <a:xfrm>
            <a:off x="1538077" y="2282786"/>
            <a:ext cx="3002629" cy="148992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>
            <a:stCxn id="45" idx="3"/>
          </p:cNvCxnSpPr>
          <p:nvPr/>
        </p:nvCxnSpPr>
        <p:spPr>
          <a:xfrm flipV="1">
            <a:off x="1490697" y="4000991"/>
            <a:ext cx="2977630" cy="44910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>
            <a:stCxn id="44" idx="3"/>
          </p:cNvCxnSpPr>
          <p:nvPr/>
        </p:nvCxnSpPr>
        <p:spPr>
          <a:xfrm flipV="1">
            <a:off x="1744012" y="4058616"/>
            <a:ext cx="2701543" cy="1144917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51"/>
          <p:cNvCxnSpPr>
            <a:stCxn id="43" idx="0"/>
          </p:cNvCxnSpPr>
          <p:nvPr/>
        </p:nvCxnSpPr>
        <p:spPr>
          <a:xfrm flipV="1">
            <a:off x="2173306" y="3789150"/>
            <a:ext cx="2398694" cy="181946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54"/>
          <p:cNvCxnSpPr>
            <a:stCxn id="42" idx="0"/>
          </p:cNvCxnSpPr>
          <p:nvPr/>
        </p:nvCxnSpPr>
        <p:spPr>
          <a:xfrm flipV="1">
            <a:off x="3259667" y="3843478"/>
            <a:ext cx="1473200" cy="228788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57"/>
          <p:cNvCxnSpPr>
            <a:stCxn id="41" idx="0"/>
          </p:cNvCxnSpPr>
          <p:nvPr/>
        </p:nvCxnSpPr>
        <p:spPr>
          <a:xfrm flipV="1">
            <a:off x="4335433" y="3774487"/>
            <a:ext cx="236567" cy="181947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60"/>
          <p:cNvCxnSpPr/>
          <p:nvPr/>
        </p:nvCxnSpPr>
        <p:spPr>
          <a:xfrm flipH="1" flipV="1">
            <a:off x="4565650" y="3789148"/>
            <a:ext cx="634974" cy="2554056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 flipH="1" flipV="1">
            <a:off x="4540706" y="3789148"/>
            <a:ext cx="1601782" cy="2049914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>
            <a:stCxn id="37" idx="1"/>
          </p:cNvCxnSpPr>
          <p:nvPr/>
        </p:nvCxnSpPr>
        <p:spPr>
          <a:xfrm flipH="1" flipV="1">
            <a:off x="4572000" y="3789150"/>
            <a:ext cx="3135908" cy="31177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 flipH="1" flipV="1">
            <a:off x="4572000" y="3789148"/>
            <a:ext cx="2815167" cy="117739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>
            <a:stCxn id="36" idx="1"/>
          </p:cNvCxnSpPr>
          <p:nvPr/>
        </p:nvCxnSpPr>
        <p:spPr>
          <a:xfrm flipH="1">
            <a:off x="4572000" y="3379895"/>
            <a:ext cx="2744473" cy="46358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>
            <a:stCxn id="35" idx="1"/>
          </p:cNvCxnSpPr>
          <p:nvPr/>
        </p:nvCxnSpPr>
        <p:spPr>
          <a:xfrm flipH="1">
            <a:off x="4540706" y="2581286"/>
            <a:ext cx="2910478" cy="1576514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 flipH="1">
            <a:off x="4565650" y="2136335"/>
            <a:ext cx="2126272" cy="165281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>
            <a:stCxn id="34" idx="2"/>
          </p:cNvCxnSpPr>
          <p:nvPr/>
        </p:nvCxnSpPr>
        <p:spPr>
          <a:xfrm flipH="1">
            <a:off x="4540706" y="2070943"/>
            <a:ext cx="1277938" cy="207205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Bild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14" y="2070943"/>
            <a:ext cx="941863" cy="42368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Bild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60" y="1771425"/>
            <a:ext cx="941863" cy="423686"/>
          </a:xfrm>
          <a:prstGeom prst="rect">
            <a:avLst/>
          </a:prstGeom>
        </p:spPr>
      </p:pic>
      <p:pic>
        <p:nvPicPr>
          <p:cNvPr id="19" name="Bild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501" y="1761871"/>
            <a:ext cx="941863" cy="423686"/>
          </a:xfrm>
          <a:prstGeom prst="rect">
            <a:avLst/>
          </a:prstGeom>
        </p:spPr>
      </p:pic>
      <p:pic>
        <p:nvPicPr>
          <p:cNvPr id="28" name="Bild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07" y="2956209"/>
            <a:ext cx="941863" cy="423686"/>
          </a:xfrm>
          <a:prstGeom prst="rect">
            <a:avLst/>
          </a:prstGeom>
        </p:spPr>
      </p:pic>
      <p:pic>
        <p:nvPicPr>
          <p:cNvPr id="33" name="Bild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922" y="1712649"/>
            <a:ext cx="941863" cy="423686"/>
          </a:xfrm>
          <a:prstGeom prst="rect">
            <a:avLst/>
          </a:prstGeom>
        </p:spPr>
      </p:pic>
      <p:pic>
        <p:nvPicPr>
          <p:cNvPr id="34" name="Bild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712" y="1647257"/>
            <a:ext cx="941863" cy="423686"/>
          </a:xfrm>
          <a:prstGeom prst="rect">
            <a:avLst/>
          </a:prstGeom>
        </p:spPr>
      </p:pic>
      <p:pic>
        <p:nvPicPr>
          <p:cNvPr id="35" name="Bild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184" y="2369443"/>
            <a:ext cx="941863" cy="423686"/>
          </a:xfrm>
          <a:prstGeom prst="rect">
            <a:avLst/>
          </a:prstGeom>
        </p:spPr>
      </p:pic>
      <p:pic>
        <p:nvPicPr>
          <p:cNvPr id="36" name="Bild 3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473" y="3168052"/>
            <a:ext cx="941863" cy="423686"/>
          </a:xfrm>
          <a:prstGeom prst="rect">
            <a:avLst/>
          </a:prstGeom>
        </p:spPr>
      </p:pic>
      <p:pic>
        <p:nvPicPr>
          <p:cNvPr id="37" name="Bild 3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908" y="3889077"/>
            <a:ext cx="941863" cy="423686"/>
          </a:xfrm>
          <a:prstGeom prst="rect">
            <a:avLst/>
          </a:prstGeom>
        </p:spPr>
      </p:pic>
      <p:pic>
        <p:nvPicPr>
          <p:cNvPr id="38" name="Bild 3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834" y="4934065"/>
            <a:ext cx="941863" cy="423686"/>
          </a:xfrm>
          <a:prstGeom prst="rect">
            <a:avLst/>
          </a:prstGeom>
        </p:spPr>
      </p:pic>
      <p:pic>
        <p:nvPicPr>
          <p:cNvPr id="39" name="Bild 3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923" y="5820461"/>
            <a:ext cx="941863" cy="423686"/>
          </a:xfrm>
          <a:prstGeom prst="rect">
            <a:avLst/>
          </a:prstGeom>
        </p:spPr>
      </p:pic>
      <p:pic>
        <p:nvPicPr>
          <p:cNvPr id="40" name="Bild 3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849" y="6244147"/>
            <a:ext cx="941863" cy="423686"/>
          </a:xfrm>
          <a:prstGeom prst="rect">
            <a:avLst/>
          </a:prstGeom>
        </p:spPr>
      </p:pic>
      <p:pic>
        <p:nvPicPr>
          <p:cNvPr id="41" name="Bild 4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501" y="5593957"/>
            <a:ext cx="941863" cy="423686"/>
          </a:xfrm>
          <a:prstGeom prst="rect">
            <a:avLst/>
          </a:prstGeom>
        </p:spPr>
      </p:pic>
      <p:pic>
        <p:nvPicPr>
          <p:cNvPr id="42" name="Bild 4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35" y="6131361"/>
            <a:ext cx="941863" cy="423686"/>
          </a:xfrm>
          <a:prstGeom prst="rect">
            <a:avLst/>
          </a:prstGeom>
        </p:spPr>
      </p:pic>
      <p:pic>
        <p:nvPicPr>
          <p:cNvPr id="43" name="Bild 4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374" y="5608618"/>
            <a:ext cx="941863" cy="423686"/>
          </a:xfrm>
          <a:prstGeom prst="rect">
            <a:avLst/>
          </a:prstGeom>
        </p:spPr>
      </p:pic>
      <p:pic>
        <p:nvPicPr>
          <p:cNvPr id="44" name="Bild 4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49" y="4991690"/>
            <a:ext cx="941863" cy="423686"/>
          </a:xfrm>
          <a:prstGeom prst="rect">
            <a:avLst/>
          </a:prstGeom>
        </p:spPr>
      </p:pic>
      <p:pic>
        <p:nvPicPr>
          <p:cNvPr id="45" name="Bild 4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34" y="4238257"/>
            <a:ext cx="941863" cy="423686"/>
          </a:xfrm>
          <a:prstGeom prst="rect">
            <a:avLst/>
          </a:prstGeom>
        </p:spPr>
      </p:pic>
      <p:pic>
        <p:nvPicPr>
          <p:cNvPr id="17" name="Bild 16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565" y="3187051"/>
            <a:ext cx="2931039" cy="1912473"/>
          </a:xfrm>
          <a:prstGeom prst="rect">
            <a:avLst/>
          </a:prstGeom>
        </p:spPr>
      </p:pic>
      <p:sp>
        <p:nvSpPr>
          <p:cNvPr id="18" name="Abgerundetes Rechteck 17"/>
          <p:cNvSpPr/>
          <p:nvPr/>
        </p:nvSpPr>
        <p:spPr>
          <a:xfrm>
            <a:off x="1905446" y="897468"/>
            <a:ext cx="2509055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Thème</a:t>
            </a:r>
            <a:r>
              <a:rPr lang="de-DE" dirty="0" smtClean="0">
                <a:solidFill>
                  <a:schemeClr val="tx1"/>
                </a:solidFill>
              </a:rPr>
              <a:t> 1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51" name="Gerade Verbindung 50"/>
          <p:cNvCxnSpPr/>
          <p:nvPr/>
        </p:nvCxnSpPr>
        <p:spPr>
          <a:xfrm>
            <a:off x="406974" y="417029"/>
            <a:ext cx="0" cy="1295620"/>
          </a:xfrm>
          <a:prstGeom prst="line">
            <a:avLst/>
          </a:prstGeom>
          <a:ln>
            <a:solidFill>
              <a:srgbClr val="78C2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52"/>
          <p:cNvCxnSpPr/>
          <p:nvPr/>
        </p:nvCxnSpPr>
        <p:spPr>
          <a:xfrm>
            <a:off x="548721" y="417029"/>
            <a:ext cx="0" cy="1295620"/>
          </a:xfrm>
          <a:prstGeom prst="line">
            <a:avLst/>
          </a:prstGeom>
          <a:ln>
            <a:solidFill>
              <a:srgbClr val="3F88C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>
          <a:xfrm>
            <a:off x="703307" y="417029"/>
            <a:ext cx="0" cy="1295620"/>
          </a:xfrm>
          <a:prstGeom prst="line">
            <a:avLst/>
          </a:prstGeom>
          <a:ln>
            <a:solidFill>
              <a:srgbClr val="68039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Abgerundetes Rechteck 46"/>
          <p:cNvSpPr/>
          <p:nvPr/>
        </p:nvSpPr>
        <p:spPr>
          <a:xfrm>
            <a:off x="4732867" y="899585"/>
            <a:ext cx="2509055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Ev. </a:t>
            </a:r>
            <a:r>
              <a:rPr lang="de-DE" dirty="0" err="1" smtClean="0">
                <a:solidFill>
                  <a:schemeClr val="tx1"/>
                </a:solidFill>
              </a:rPr>
              <a:t>Thème</a:t>
            </a:r>
            <a:r>
              <a:rPr lang="de-DE" dirty="0" smtClean="0">
                <a:solidFill>
                  <a:schemeClr val="tx1"/>
                </a:solidFill>
              </a:rPr>
              <a:t> 2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48" name="Gerade Verbindung 47"/>
          <p:cNvCxnSpPr/>
          <p:nvPr/>
        </p:nvCxnSpPr>
        <p:spPr>
          <a:xfrm>
            <a:off x="286367" y="419146"/>
            <a:ext cx="0" cy="1293503"/>
          </a:xfrm>
          <a:prstGeom prst="line">
            <a:avLst/>
          </a:prstGeom>
          <a:ln>
            <a:solidFill>
              <a:srgbClr val="DDA6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215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Bildschirmpräsentation (4:3)</PresentationFormat>
  <Paragraphs>51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ＭＳ Ｐゴシック</vt:lpstr>
      <vt:lpstr>Arial</vt:lpstr>
      <vt:lpstr>Calibri</vt:lpstr>
      <vt:lpstr>Office-Design</vt:lpstr>
      <vt:lpstr>PowerPoint-Präsentation</vt:lpstr>
      <vt:lpstr>PowerPoint-Präsentation</vt:lpstr>
    </vt:vector>
  </TitlesOfParts>
  <Company>Satzart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Benjamin Hefti</dc:creator>
  <cp:lastModifiedBy>Rothenberger Raphaela</cp:lastModifiedBy>
  <cp:revision>37</cp:revision>
  <cp:lastPrinted>2014-06-04T17:05:13Z</cp:lastPrinted>
  <dcterms:created xsi:type="dcterms:W3CDTF">2014-06-04T18:32:48Z</dcterms:created>
  <dcterms:modified xsi:type="dcterms:W3CDTF">2019-10-17T08:22:21Z</dcterms:modified>
</cp:coreProperties>
</file>